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335" r:id="rId4"/>
    <p:sldId id="277" r:id="rId5"/>
    <p:sldId id="365" r:id="rId6"/>
    <p:sldId id="347" r:id="rId7"/>
    <p:sldId id="366" r:id="rId8"/>
    <p:sldId id="266" r:id="rId9"/>
    <p:sldId id="317" r:id="rId10"/>
    <p:sldId id="346" r:id="rId11"/>
    <p:sldId id="268" r:id="rId12"/>
    <p:sldId id="36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0" autoAdjust="0"/>
  </p:normalViewPr>
  <p:slideViewPr>
    <p:cSldViewPr snapToGrid="0">
      <p:cViewPr>
        <p:scale>
          <a:sx n="83" d="100"/>
          <a:sy n="83" d="100"/>
        </p:scale>
        <p:origin x="55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Aspect</a:t>
            </a:r>
            <a:r>
              <a:rPr lang="zh-CN" altLang="en-US" dirty="0"/>
              <a:t>：</a:t>
            </a:r>
            <a:r>
              <a:rPr lang="en-US" altLang="zh-CN" dirty="0">
                <a:solidFill>
                  <a:srgbClr val="F33B45"/>
                </a:solidFill>
              </a:rPr>
              <a:t>picture quality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Polarity</a:t>
            </a:r>
            <a:r>
              <a:rPr lang="zh-CN" altLang="en-US" dirty="0"/>
              <a:t>：</a:t>
            </a:r>
            <a:r>
              <a:rPr lang="en-US" altLang="zh-CN" dirty="0"/>
              <a:t>positive</a:t>
            </a:r>
          </a:p>
          <a:p>
            <a:r>
              <a:rPr lang="en-US" altLang="zh-CN" dirty="0"/>
              <a:t>Aspect</a:t>
            </a:r>
            <a:r>
              <a:rPr lang="zh-CN" altLang="en-US" dirty="0"/>
              <a:t>：</a:t>
            </a:r>
            <a:r>
              <a:rPr lang="en-US" altLang="zh-CN" dirty="0">
                <a:solidFill>
                  <a:srgbClr val="F33B45"/>
                </a:solidFill>
              </a:rPr>
              <a:t>battery life</a:t>
            </a:r>
            <a:r>
              <a:rPr lang="en-US" altLang="zh-CN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Polarity</a:t>
            </a:r>
            <a:r>
              <a:rPr lang="zh-CN" altLang="en-US" dirty="0"/>
              <a:t>：</a:t>
            </a:r>
            <a:r>
              <a:rPr lang="en-US" altLang="zh-CN" dirty="0"/>
              <a:t>negative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213" y="125363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rgbClr val="1F4E79"/>
              </a:solidFill>
            </a:endParaRPr>
          </a:p>
          <a:p>
            <a:pPr algn="ctr"/>
            <a:endParaRPr lang="en-US" altLang="zh-CN" dirty="0">
              <a:solidFill>
                <a:srgbClr val="1F4E79"/>
              </a:solidFill>
            </a:endParaRPr>
          </a:p>
          <a:p>
            <a:pPr algn="ctr"/>
            <a:r>
              <a:rPr lang="en-US" altLang="zh-CN" dirty="0">
                <a:solidFill>
                  <a:srgbClr val="1F4E79"/>
                </a:solidFill>
              </a:rPr>
              <a:t>Xiao Chen</a:t>
            </a:r>
            <a:r>
              <a:rPr lang="en-US" altLang="zh-CN" baseline="30000" dirty="0">
                <a:solidFill>
                  <a:srgbClr val="1F4E79"/>
                </a:solidFill>
              </a:rPr>
              <a:t>1</a:t>
            </a:r>
            <a:r>
              <a:rPr lang="en-US" altLang="zh-CN" dirty="0">
                <a:solidFill>
                  <a:srgbClr val="1F4E79"/>
                </a:solidFill>
              </a:rPr>
              <a:t>, Changlong Sun</a:t>
            </a:r>
            <a:r>
              <a:rPr lang="en-US" altLang="zh-CN" baseline="30000" dirty="0">
                <a:solidFill>
                  <a:srgbClr val="1F4E79"/>
                </a:solidFill>
              </a:rPr>
              <a:t>2</a:t>
            </a:r>
            <a:r>
              <a:rPr lang="en-US" altLang="zh-CN" dirty="0">
                <a:solidFill>
                  <a:srgbClr val="1F4E79"/>
                </a:solidFill>
              </a:rPr>
              <a:t>, </a:t>
            </a:r>
            <a:r>
              <a:rPr lang="en-US" altLang="zh-CN" dirty="0" err="1">
                <a:solidFill>
                  <a:srgbClr val="1F4E79"/>
                </a:solidFill>
              </a:rPr>
              <a:t>Jingjing</a:t>
            </a:r>
            <a:r>
              <a:rPr lang="en-US" altLang="zh-CN" dirty="0">
                <a:solidFill>
                  <a:srgbClr val="1F4E79"/>
                </a:solidFill>
              </a:rPr>
              <a:t> Wang</a:t>
            </a:r>
            <a:r>
              <a:rPr lang="en-US" altLang="zh-CN" baseline="30000" dirty="0">
                <a:solidFill>
                  <a:srgbClr val="1F4E79"/>
                </a:solidFill>
              </a:rPr>
              <a:t>1,∗</a:t>
            </a:r>
            <a:r>
              <a:rPr lang="en-US" altLang="zh-CN" dirty="0">
                <a:solidFill>
                  <a:srgbClr val="1F4E79"/>
                </a:solidFill>
              </a:rPr>
              <a:t>, </a:t>
            </a:r>
            <a:r>
              <a:rPr lang="en-US" altLang="zh-CN" dirty="0" err="1">
                <a:solidFill>
                  <a:srgbClr val="1F4E79"/>
                </a:solidFill>
              </a:rPr>
              <a:t>Shoushan</a:t>
            </a:r>
            <a:r>
              <a:rPr lang="en-US" altLang="zh-CN" dirty="0">
                <a:solidFill>
                  <a:srgbClr val="1F4E79"/>
                </a:solidFill>
              </a:rPr>
              <a:t> Li</a:t>
            </a:r>
            <a:r>
              <a:rPr lang="en-US" altLang="zh-CN" baseline="30000" dirty="0">
                <a:solidFill>
                  <a:srgbClr val="1F4E79"/>
                </a:solidFill>
              </a:rPr>
              <a:t>1</a:t>
            </a:r>
            <a:r>
              <a:rPr lang="en-US" altLang="zh-CN" dirty="0">
                <a:solidFill>
                  <a:srgbClr val="1F4E79"/>
                </a:solidFill>
              </a:rPr>
              <a:t>,</a:t>
            </a:r>
          </a:p>
          <a:p>
            <a:pPr algn="ctr"/>
            <a:r>
              <a:rPr lang="en-US" altLang="zh-CN" dirty="0">
                <a:solidFill>
                  <a:srgbClr val="1F4E79"/>
                </a:solidFill>
              </a:rPr>
              <a:t>Luo Si</a:t>
            </a:r>
            <a:r>
              <a:rPr lang="en-US" altLang="zh-CN" baseline="30000" dirty="0">
                <a:solidFill>
                  <a:srgbClr val="1F4E79"/>
                </a:solidFill>
              </a:rPr>
              <a:t>2</a:t>
            </a:r>
            <a:r>
              <a:rPr lang="en-US" altLang="zh-CN" dirty="0">
                <a:solidFill>
                  <a:srgbClr val="1F4E79"/>
                </a:solidFill>
              </a:rPr>
              <a:t>, Min Zhang</a:t>
            </a:r>
            <a:r>
              <a:rPr lang="en-US" altLang="zh-CN" baseline="30000" dirty="0">
                <a:solidFill>
                  <a:srgbClr val="1F4E79"/>
                </a:solidFill>
              </a:rPr>
              <a:t>1</a:t>
            </a:r>
            <a:r>
              <a:rPr lang="en-US" altLang="zh-CN" dirty="0">
                <a:solidFill>
                  <a:srgbClr val="1F4E79"/>
                </a:solidFill>
              </a:rPr>
              <a:t>, </a:t>
            </a:r>
            <a:r>
              <a:rPr lang="en-US" altLang="zh-CN" dirty="0" err="1">
                <a:solidFill>
                  <a:srgbClr val="1F4E79"/>
                </a:solidFill>
              </a:rPr>
              <a:t>Guodong</a:t>
            </a:r>
            <a:r>
              <a:rPr lang="en-US" altLang="zh-CN" dirty="0">
                <a:solidFill>
                  <a:srgbClr val="1F4E79"/>
                </a:solidFill>
              </a:rPr>
              <a:t> Zhou</a:t>
            </a:r>
            <a:r>
              <a:rPr lang="en-US" altLang="zh-CN" baseline="30000" dirty="0">
                <a:solidFill>
                  <a:srgbClr val="1F4E79"/>
                </a:solidFill>
              </a:rPr>
              <a:t>1</a:t>
            </a:r>
            <a:r>
              <a:rPr lang="en-US" altLang="zh-CN" dirty="0">
                <a:solidFill>
                  <a:srgbClr val="1F4E79"/>
                </a:solidFill>
              </a:rPr>
              <a:t> </a:t>
            </a:r>
          </a:p>
          <a:p>
            <a:pPr algn="ctr"/>
            <a:r>
              <a:rPr lang="en-US" altLang="zh-CN" baseline="30000" dirty="0">
                <a:solidFill>
                  <a:srgbClr val="1F4E79"/>
                </a:solidFill>
              </a:rPr>
              <a:t>1</a:t>
            </a:r>
            <a:r>
              <a:rPr lang="en-US" altLang="zh-CN" dirty="0">
                <a:solidFill>
                  <a:srgbClr val="1F4E79"/>
                </a:solidFill>
              </a:rPr>
              <a:t>School of Computer Science and Technology, Soochow University, China</a:t>
            </a:r>
          </a:p>
          <a:p>
            <a:pPr algn="ctr"/>
            <a:r>
              <a:rPr lang="en-US" altLang="zh-CN" baseline="30000" dirty="0">
                <a:solidFill>
                  <a:srgbClr val="1F4E79"/>
                </a:solidFill>
              </a:rPr>
              <a:t>2</a:t>
            </a:r>
            <a:r>
              <a:rPr lang="en-US" altLang="zh-CN" dirty="0">
                <a:solidFill>
                  <a:srgbClr val="1F4E79"/>
                </a:solidFill>
              </a:rPr>
              <a:t>Alibaba Group, China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Sijin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Liu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5300" y="1474463"/>
            <a:ext cx="1085645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Aspect Sentiment Classification with Document-level Sentiment Preference Modeling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85999" y="5268595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2020.12.28 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41740" y="4930041"/>
            <a:ext cx="1431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——ACL 2020</a:t>
            </a:r>
            <a:endParaRPr lang="en-US" altLang="zh-CN" dirty="0">
              <a:solidFill>
                <a:srgbClr val="1F4E7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58C7B95-973B-48D8-8D5A-0CF93377A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03" y="2304481"/>
            <a:ext cx="5054105" cy="32085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CE70CD-0D4A-4467-A83A-DF7BF663A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53"/>
          <a:stretch/>
        </p:blipFill>
        <p:spPr>
          <a:xfrm>
            <a:off x="6592587" y="1397353"/>
            <a:ext cx="3971343" cy="29942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5785C8-910A-4352-B48B-B250BFC5C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933" y="4391591"/>
            <a:ext cx="3971343" cy="22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1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86405"/>
            <a:ext cx="10515600" cy="482947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2260" y="1867559"/>
            <a:ext cx="9481351" cy="420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25000"/>
              </a:lnSpc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paper, we propose a novel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CooperativeGraph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Attention Networks (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CoGAN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approach to Aspect Sentiment Classification (ASC). The main idea of the proposed approach is to incorporate two kinds of sentiment preference information (i.e., the intra-aspect consistency and inter-aspect tendency) in a document for remedying the information deficiency problem in ASC. Experimental results on four datasets from SemEval-2015 and 2016 demonstrate that our approach significantly outperforms number of competitive baselines, including all the three best-performed systems in the shared tasks of both SemEval-2015 and 2016.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8" y="3074671"/>
            <a:ext cx="427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8988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"/>
            <a:ext cx="12204000" cy="973275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2"/>
              <a:ext cx="2573867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9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7" y="77250"/>
              <a:ext cx="3403734" cy="89511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106359" y="163690"/>
              <a:ext cx="2592375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424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4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4" y="3648155"/>
            <a:ext cx="336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4223" y="4496245"/>
            <a:ext cx="3021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32C55EA-48F5-4564-B174-995463BC2C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5" y="2162228"/>
            <a:ext cx="3827145" cy="239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2F9424-B9FE-4346-9059-41541606C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5" y="1354137"/>
            <a:ext cx="4149279" cy="513688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B7FD056-C469-4BEE-9DA6-AB2EE938052B}"/>
              </a:ext>
            </a:extLst>
          </p:cNvPr>
          <p:cNvSpPr/>
          <p:nvPr/>
        </p:nvSpPr>
        <p:spPr>
          <a:xfrm>
            <a:off x="4687410" y="2393830"/>
            <a:ext cx="6515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A</a:t>
            </a:r>
            <a:r>
              <a:rPr lang="zh-CN" altLang="en-US" dirty="0"/>
              <a:t>ll the </a:t>
            </a:r>
            <a:r>
              <a:rPr lang="en-US" altLang="zh-CN" dirty="0"/>
              <a:t>previous</a:t>
            </a:r>
            <a:r>
              <a:rPr lang="zh-CN" altLang="en-US" dirty="0"/>
              <a:t> studies ignore the </a:t>
            </a:r>
            <a:r>
              <a:rPr lang="zh-CN" altLang="en-US" dirty="0">
                <a:solidFill>
                  <a:srgbClr val="FF0000"/>
                </a:solidFill>
              </a:rPr>
              <a:t>document-level </a:t>
            </a:r>
            <a:r>
              <a:rPr lang="zh-CN" altLang="en-US" dirty="0"/>
              <a:t>sentiment preference information, which can be leveraged to effectively mitigate the </a:t>
            </a:r>
            <a:r>
              <a:rPr lang="zh-CN" altLang="en-US" dirty="0">
                <a:solidFill>
                  <a:srgbClr val="FF0000"/>
                </a:solidFill>
              </a:rPr>
              <a:t>information deficiency </a:t>
            </a:r>
            <a:r>
              <a:rPr lang="zh-CN" altLang="en-US" dirty="0"/>
              <a:t>problem in ASC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C49BBEE-FB88-44E4-A138-066A9265998D}"/>
              </a:ext>
            </a:extLst>
          </p:cNvPr>
          <p:cNvSpPr/>
          <p:nvPr/>
        </p:nvSpPr>
        <p:spPr>
          <a:xfrm>
            <a:off x="4687410" y="3922581"/>
            <a:ext cx="6515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/>
              <a:t>Different from all the </a:t>
            </a:r>
            <a:r>
              <a:rPr lang="en-US" altLang="zh-CN" dirty="0"/>
              <a:t>past</a:t>
            </a:r>
            <a:r>
              <a:rPr lang="zh-CN" altLang="en-US" dirty="0"/>
              <a:t> studies, this paper proposes a novel </a:t>
            </a:r>
            <a:r>
              <a:rPr lang="zh-CN" altLang="en-US" dirty="0">
                <a:solidFill>
                  <a:srgbClr val="FF0000"/>
                </a:solidFill>
              </a:rPr>
              <a:t>Cooperative Graph Attention Networks </a:t>
            </a:r>
            <a:r>
              <a:rPr lang="zh-CN" altLang="en-US" dirty="0"/>
              <a:t>approach to capture the document-level sentiment preference information in ASC.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7B2530-5EF3-404A-9EB3-5DED135DC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1" y="1461604"/>
            <a:ext cx="11307079" cy="5396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4413E4C-5395-4F9F-A412-0ACE78452748}"/>
              </a:ext>
            </a:extLst>
          </p:cNvPr>
          <p:cNvSpPr/>
          <p:nvPr/>
        </p:nvSpPr>
        <p:spPr>
          <a:xfrm>
            <a:off x="5347811" y="4022940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Sentence Encoding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C7E3E8D-0DEF-45C4-828E-22338979A14D}"/>
              </a:ext>
            </a:extLst>
          </p:cNvPr>
          <p:cNvSpPr/>
          <p:nvPr/>
        </p:nvSpPr>
        <p:spPr>
          <a:xfrm>
            <a:off x="5420885" y="2589848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Aspect Encoding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7B2530-5EF3-404A-9EB3-5DED135D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" t="1933" r="65165" b="10322"/>
          <a:stretch/>
        </p:blipFill>
        <p:spPr>
          <a:xfrm>
            <a:off x="300919" y="618836"/>
            <a:ext cx="4830032" cy="623916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A9DCC8F-1C35-4DD0-BFE2-AE75A304E9B0}"/>
              </a:ext>
            </a:extLst>
          </p:cNvPr>
          <p:cNvSpPr/>
          <p:nvPr/>
        </p:nvSpPr>
        <p:spPr>
          <a:xfrm>
            <a:off x="7061050" y="1736995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 Encoding Block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2C9E70D-D619-40B3-A614-5EC1509D3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295" y="2496918"/>
            <a:ext cx="3711262" cy="48772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A6EAB09-88D5-47DC-BF96-BF7F0BDAC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295" y="4022940"/>
            <a:ext cx="3703641" cy="5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08A1590-F5F7-4263-A91D-813A5A22C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5" r="18660" b="10282"/>
          <a:stretch/>
        </p:blipFill>
        <p:spPr>
          <a:xfrm>
            <a:off x="0" y="1497113"/>
            <a:ext cx="6223247" cy="49691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BC10413-2893-4205-920C-17C3D0F35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969" y="2366904"/>
            <a:ext cx="4157499" cy="778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7E2358A-8489-4D57-B7E0-872F13E9B2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77"/>
          <a:stretch/>
        </p:blipFill>
        <p:spPr>
          <a:xfrm>
            <a:off x="6809676" y="3366338"/>
            <a:ext cx="4441585" cy="90120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D18C761-3F8F-4249-B24A-ECA3B2CC2255}"/>
              </a:ext>
            </a:extLst>
          </p:cNvPr>
          <p:cNvSpPr/>
          <p:nvPr/>
        </p:nvSpPr>
        <p:spPr>
          <a:xfrm>
            <a:off x="6736884" y="1708497"/>
            <a:ext cx="4514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Intra-Aspect Consistency Modeling Block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4AE86BB-5E10-4F75-BFD3-B73F7486A829}"/>
              </a:ext>
            </a:extLst>
          </p:cNvPr>
          <p:cNvSpPr/>
          <p:nvPr/>
        </p:nvSpPr>
        <p:spPr>
          <a:xfrm>
            <a:off x="6743945" y="4410840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Inter-Aspect Tendency Modeling Block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F72BE69-0815-4564-8F26-989886F47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277" y="4923468"/>
            <a:ext cx="4054191" cy="7011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6733DF4-46ED-4A2F-BBC9-0BD37AE83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116" y="5767865"/>
            <a:ext cx="4046571" cy="8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7967DA3-BB80-468B-8A0E-FD96842FEFDC}"/>
              </a:ext>
            </a:extLst>
          </p:cNvPr>
          <p:cNvSpPr/>
          <p:nvPr/>
        </p:nvSpPr>
        <p:spPr>
          <a:xfrm>
            <a:off x="7390262" y="1708497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Interaction Block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E470681-AA91-46B1-A5B7-A8A1BB1D0CD8}"/>
              </a:ext>
            </a:extLst>
          </p:cNvPr>
          <p:cNvSpPr/>
          <p:nvPr/>
        </p:nvSpPr>
        <p:spPr>
          <a:xfrm>
            <a:off x="6455862" y="2336485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Pyramid Layers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A2288D7-0C66-47E4-916B-9A092EF2A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762" y="2254428"/>
            <a:ext cx="3345470" cy="5334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F2C747-78F2-458D-9795-AE2CA2D5B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13" y="2904166"/>
            <a:ext cx="1928027" cy="40389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5AC4542-840F-462F-A940-D7379BD3DC52}"/>
              </a:ext>
            </a:extLst>
          </p:cNvPr>
          <p:cNvSpPr/>
          <p:nvPr/>
        </p:nvSpPr>
        <p:spPr>
          <a:xfrm>
            <a:off x="6455862" y="3882586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Adaptive Layer-Fusion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1226CF-055F-44A6-B342-4D008209C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577" y="4251918"/>
            <a:ext cx="3787468" cy="7620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31A24F8-9429-4139-8A8C-36E884972F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16" t="717" r="-1" b="11105"/>
          <a:stretch/>
        </p:blipFill>
        <p:spPr>
          <a:xfrm>
            <a:off x="314955" y="1591762"/>
            <a:ext cx="4949040" cy="456894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EC47EB6-E4B4-4BFC-8901-EEE44B5088E2}"/>
              </a:ext>
            </a:extLst>
          </p:cNvPr>
          <p:cNvSpPr/>
          <p:nvPr/>
        </p:nvSpPr>
        <p:spPr>
          <a:xfrm>
            <a:off x="6989510" y="5090813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Softmax</a:t>
            </a:r>
            <a:r>
              <a:rPr lang="en-US" altLang="zh-CN" b="1" dirty="0"/>
              <a:t> Decoding Block</a:t>
            </a:r>
            <a:endParaRPr lang="zh-CN" altLang="en-US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ED4E8EE-4285-4641-B1CA-8C55313E7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422" y="5649538"/>
            <a:ext cx="1386960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5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09B8A52-0025-4AE2-B78F-6EE77ADF5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23" y="1421031"/>
            <a:ext cx="8315775" cy="54369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8047791-B47E-4B01-B243-FA71548C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34" y="1845905"/>
            <a:ext cx="10297499" cy="435958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5777</TotalTime>
  <Words>312</Words>
  <Application>Microsoft Office PowerPoint</Application>
  <PresentationFormat>宽屏</PresentationFormat>
  <Paragraphs>53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Summary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思进 刘</cp:lastModifiedBy>
  <cp:revision>1425</cp:revision>
  <dcterms:created xsi:type="dcterms:W3CDTF">2017-04-22T07:59:00Z</dcterms:created>
  <dcterms:modified xsi:type="dcterms:W3CDTF">2020-12-28T11:24:15Z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